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85"/>
  </p:notesMasterIdLst>
  <p:sldIdLst>
    <p:sldId id="257" r:id="rId3"/>
    <p:sldId id="742" r:id="rId4"/>
    <p:sldId id="743" r:id="rId5"/>
    <p:sldId id="732" r:id="rId6"/>
    <p:sldId id="698" r:id="rId7"/>
    <p:sldId id="733" r:id="rId8"/>
    <p:sldId id="699" r:id="rId9"/>
    <p:sldId id="700" r:id="rId10"/>
    <p:sldId id="701" r:id="rId11"/>
    <p:sldId id="702" r:id="rId12"/>
    <p:sldId id="703" r:id="rId13"/>
    <p:sldId id="704" r:id="rId14"/>
    <p:sldId id="632" r:id="rId15"/>
    <p:sldId id="265" r:id="rId16"/>
    <p:sldId id="406" r:id="rId17"/>
    <p:sldId id="267" r:id="rId18"/>
    <p:sldId id="268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345" r:id="rId39"/>
    <p:sldId id="408" r:id="rId40"/>
    <p:sldId id="346" r:id="rId41"/>
    <p:sldId id="416" r:id="rId42"/>
    <p:sldId id="347" r:id="rId43"/>
    <p:sldId id="348" r:id="rId44"/>
    <p:sldId id="349" r:id="rId45"/>
    <p:sldId id="467" r:id="rId46"/>
    <p:sldId id="350" r:id="rId47"/>
    <p:sldId id="468" r:id="rId48"/>
    <p:sldId id="466" r:id="rId49"/>
    <p:sldId id="415" r:id="rId50"/>
    <p:sldId id="424" r:id="rId51"/>
    <p:sldId id="269" r:id="rId52"/>
    <p:sldId id="270" r:id="rId53"/>
    <p:sldId id="512" r:id="rId54"/>
    <p:sldId id="513" r:id="rId55"/>
    <p:sldId id="514" r:id="rId56"/>
    <p:sldId id="515" r:id="rId57"/>
    <p:sldId id="516" r:id="rId58"/>
    <p:sldId id="517" r:id="rId59"/>
    <p:sldId id="518" r:id="rId60"/>
    <p:sldId id="519" r:id="rId61"/>
    <p:sldId id="520" r:id="rId62"/>
    <p:sldId id="272" r:id="rId63"/>
    <p:sldId id="477" r:id="rId64"/>
    <p:sldId id="469" r:id="rId65"/>
    <p:sldId id="470" r:id="rId66"/>
    <p:sldId id="471" r:id="rId67"/>
    <p:sldId id="472" r:id="rId68"/>
    <p:sldId id="473" r:id="rId69"/>
    <p:sldId id="474" r:id="rId70"/>
    <p:sldId id="475" r:id="rId71"/>
    <p:sldId id="476" r:id="rId72"/>
    <p:sldId id="478" r:id="rId73"/>
    <p:sldId id="479" r:id="rId74"/>
    <p:sldId id="521" r:id="rId75"/>
    <p:sldId id="271" r:id="rId76"/>
    <p:sldId id="480" r:id="rId77"/>
    <p:sldId id="481" r:id="rId78"/>
    <p:sldId id="482" r:id="rId79"/>
    <p:sldId id="483" r:id="rId80"/>
    <p:sldId id="484" r:id="rId81"/>
    <p:sldId id="485" r:id="rId82"/>
    <p:sldId id="486" r:id="rId83"/>
    <p:sldId id="487" r:id="rId84"/>
    <p:sldId id="522" r:id="rId85"/>
    <p:sldId id="414" r:id="rId86"/>
    <p:sldId id="523" r:id="rId87"/>
    <p:sldId id="399" r:id="rId88"/>
    <p:sldId id="488" r:id="rId89"/>
    <p:sldId id="489" r:id="rId90"/>
    <p:sldId id="490" r:id="rId91"/>
    <p:sldId id="491" r:id="rId92"/>
    <p:sldId id="492" r:id="rId93"/>
    <p:sldId id="493" r:id="rId94"/>
    <p:sldId id="494" r:id="rId95"/>
    <p:sldId id="495" r:id="rId96"/>
    <p:sldId id="496" r:id="rId97"/>
    <p:sldId id="497" r:id="rId98"/>
    <p:sldId id="524" r:id="rId99"/>
    <p:sldId id="498" r:id="rId100"/>
    <p:sldId id="499" r:id="rId101"/>
    <p:sldId id="500" r:id="rId102"/>
    <p:sldId id="525" r:id="rId103"/>
    <p:sldId id="501" r:id="rId104"/>
    <p:sldId id="502" r:id="rId105"/>
    <p:sldId id="503" r:id="rId106"/>
    <p:sldId id="504" r:id="rId107"/>
    <p:sldId id="505" r:id="rId108"/>
    <p:sldId id="506" r:id="rId109"/>
    <p:sldId id="507" r:id="rId110"/>
    <p:sldId id="508" r:id="rId111"/>
    <p:sldId id="509" r:id="rId112"/>
    <p:sldId id="511" r:id="rId113"/>
    <p:sldId id="510" r:id="rId114"/>
    <p:sldId id="526" r:id="rId115"/>
    <p:sldId id="425" r:id="rId116"/>
    <p:sldId id="404" r:id="rId117"/>
    <p:sldId id="734" r:id="rId118"/>
    <p:sldId id="739" r:id="rId119"/>
    <p:sldId id="740" r:id="rId120"/>
    <p:sldId id="741" r:id="rId121"/>
    <p:sldId id="356" r:id="rId122"/>
    <p:sldId id="357" r:id="rId123"/>
    <p:sldId id="400" r:id="rId124"/>
    <p:sldId id="358" r:id="rId125"/>
    <p:sldId id="359" r:id="rId126"/>
    <p:sldId id="360" r:id="rId127"/>
    <p:sldId id="361" r:id="rId128"/>
    <p:sldId id="362" r:id="rId129"/>
    <p:sldId id="363" r:id="rId130"/>
    <p:sldId id="364" r:id="rId131"/>
    <p:sldId id="365" r:id="rId132"/>
    <p:sldId id="366" r:id="rId133"/>
    <p:sldId id="367" r:id="rId134"/>
    <p:sldId id="368" r:id="rId135"/>
    <p:sldId id="369" r:id="rId136"/>
    <p:sldId id="370" r:id="rId137"/>
    <p:sldId id="371" r:id="rId138"/>
    <p:sldId id="372" r:id="rId139"/>
    <p:sldId id="373" r:id="rId140"/>
    <p:sldId id="374" r:id="rId141"/>
    <p:sldId id="375" r:id="rId142"/>
    <p:sldId id="376" r:id="rId143"/>
    <p:sldId id="377" r:id="rId144"/>
    <p:sldId id="378" r:id="rId145"/>
    <p:sldId id="379" r:id="rId146"/>
    <p:sldId id="380" r:id="rId147"/>
    <p:sldId id="381" r:id="rId148"/>
    <p:sldId id="382" r:id="rId149"/>
    <p:sldId id="383" r:id="rId150"/>
    <p:sldId id="384" r:id="rId151"/>
    <p:sldId id="385" r:id="rId152"/>
    <p:sldId id="386" r:id="rId153"/>
    <p:sldId id="387" r:id="rId154"/>
    <p:sldId id="388" r:id="rId155"/>
    <p:sldId id="389" r:id="rId156"/>
    <p:sldId id="390" r:id="rId157"/>
    <p:sldId id="391" r:id="rId158"/>
    <p:sldId id="392" r:id="rId159"/>
    <p:sldId id="393" r:id="rId160"/>
    <p:sldId id="394" r:id="rId161"/>
    <p:sldId id="395" r:id="rId162"/>
    <p:sldId id="396" r:id="rId163"/>
    <p:sldId id="397" r:id="rId164"/>
    <p:sldId id="445" r:id="rId165"/>
    <p:sldId id="328" r:id="rId166"/>
    <p:sldId id="329" r:id="rId167"/>
    <p:sldId id="426" r:id="rId168"/>
    <p:sldId id="354" r:id="rId169"/>
    <p:sldId id="353" r:id="rId170"/>
    <p:sldId id="351" r:id="rId171"/>
    <p:sldId id="352" r:id="rId172"/>
    <p:sldId id="417" r:id="rId173"/>
    <p:sldId id="418" r:id="rId174"/>
    <p:sldId id="405" r:id="rId175"/>
    <p:sldId id="407" r:id="rId176"/>
    <p:sldId id="403" r:id="rId177"/>
    <p:sldId id="324" r:id="rId178"/>
    <p:sldId id="326" r:id="rId179"/>
    <p:sldId id="413" r:id="rId180"/>
    <p:sldId id="412" r:id="rId181"/>
    <p:sldId id="527" r:id="rId182"/>
    <p:sldId id="528" r:id="rId183"/>
    <p:sldId id="409" r:id="rId1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050"/>
    <a:srgbClr val="FF9300"/>
    <a:srgbClr val="0027FF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188"/>
    <p:restoredTop sz="94604"/>
  </p:normalViewPr>
  <p:slideViewPr>
    <p:cSldViewPr snapToGrid="0" snapToObjects="1">
      <p:cViewPr varScale="1">
        <p:scale>
          <a:sx n="147" d="100"/>
          <a:sy n="147" d="100"/>
        </p:scale>
        <p:origin x="16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presProps" Target="pres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1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182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tif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82763" y="-979488"/>
            <a:ext cx="13060363" cy="783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is Method Man. He is part of the Wu Tang Clan.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1840375"/>
            <a:ext cx="7569772" cy="49771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27814460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01084" y="5872976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291630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6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607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437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3386" y="5148146"/>
            <a:ext cx="361299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9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00400" y="5504985"/>
            <a:ext cx="201837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7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2497874" y="2304585"/>
            <a:ext cx="437127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843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2497874" y="2304585"/>
            <a:ext cx="437127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65981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58645" y="2683727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741179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3" y="3810000"/>
            <a:ext cx="247556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389972" y="37914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6161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2673752"/>
            <a:ext cx="7569772" cy="14699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8566142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33855" y="5527288"/>
            <a:ext cx="201836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4360128" y="50626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800078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1" y="5527288"/>
            <a:ext cx="441588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4360128" y="50626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04A61-A444-0947-AE97-AE37EEB563A5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A03D0E-A346-E64E-80B1-7B5641F2AA6A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851074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12237" y="5884127"/>
            <a:ext cx="345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236AF-61B5-A843-B7FC-A2469236E74E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D354E-BA65-CC43-ABF1-AB18E260940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1168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778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3405" y="1918009"/>
            <a:ext cx="5163015" cy="19514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 for Weight on Moon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3112" y="4282069"/>
            <a:ext cx="594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Your weight on the moon is 16.5% </a:t>
            </a:r>
            <a:r>
              <a:rPr lang="en-US"/>
              <a:t>your weight on the earth</a:t>
            </a:r>
          </a:p>
        </p:txBody>
      </p:sp>
    </p:spTree>
    <p:extLst>
      <p:ext uri="{BB962C8B-B14F-4D97-AF65-F5344CB8AC3E}">
        <p14:creationId xmlns:p14="http://schemas.microsoft.com/office/powerpoint/2010/main" val="21653429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Passing in Colors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0696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11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sz="16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three inputs (which come as variables)</a:t>
            </a:r>
          </a:p>
          <a:p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4389997" y="5803867"/>
            <a:ext cx="464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89210" y="3454602"/>
            <a:ext cx="8820614" cy="3180374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752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11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three inputs (which come as variables)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9D318-D3E9-0240-951D-5B7834715E43}"/>
              </a:ext>
            </a:extLst>
          </p:cNvPr>
          <p:cNvSpPr/>
          <p:nvPr/>
        </p:nvSpPr>
        <p:spPr>
          <a:xfrm>
            <a:off x="3207515" y="4106835"/>
            <a:ext cx="4978541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93032-C05E-3E4B-94A3-AA658605A6D5}"/>
              </a:ext>
            </a:extLst>
          </p:cNvPr>
          <p:cNvSpPr txBox="1"/>
          <p:nvPr/>
        </p:nvSpPr>
        <p:spPr>
          <a:xfrm>
            <a:off x="2876484" y="3085625"/>
            <a:ext cx="543064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Takes three inputs: (1) a color, (2) a fraction start, (3) a fraction end</a:t>
            </a:r>
          </a:p>
        </p:txBody>
      </p:sp>
    </p:spTree>
    <p:extLst>
      <p:ext uri="{BB962C8B-B14F-4D97-AF65-F5344CB8AC3E}">
        <p14:creationId xmlns:p14="http://schemas.microsoft.com/office/powerpoint/2010/main" val="9449645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11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three inputs (which come as variables)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9D318-D3E9-0240-951D-5B7834715E43}"/>
              </a:ext>
            </a:extLst>
          </p:cNvPr>
          <p:cNvSpPr/>
          <p:nvPr/>
        </p:nvSpPr>
        <p:spPr>
          <a:xfrm>
            <a:off x="734281" y="1877441"/>
            <a:ext cx="4786953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AFE00-B5FE-E941-AF33-486B8F0F2C55}"/>
              </a:ext>
            </a:extLst>
          </p:cNvPr>
          <p:cNvSpPr txBox="1"/>
          <p:nvPr/>
        </p:nvSpPr>
        <p:spPr>
          <a:xfrm>
            <a:off x="5754454" y="1614514"/>
            <a:ext cx="338954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Thus, every time the method is called, three inputs must be given!</a:t>
            </a:r>
          </a:p>
        </p:txBody>
      </p:sp>
    </p:spTree>
    <p:extLst>
      <p:ext uri="{BB962C8B-B14F-4D97-AF65-F5344CB8AC3E}">
        <p14:creationId xmlns:p14="http://schemas.microsoft.com/office/powerpoint/2010/main" val="176862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11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three inputs (which come as variables)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9D318-D3E9-0240-951D-5B7834715E43}"/>
              </a:ext>
            </a:extLst>
          </p:cNvPr>
          <p:cNvSpPr/>
          <p:nvPr/>
        </p:nvSpPr>
        <p:spPr>
          <a:xfrm>
            <a:off x="3216224" y="4132961"/>
            <a:ext cx="1434153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AFE00-B5FE-E941-AF33-486B8F0F2C55}"/>
              </a:ext>
            </a:extLst>
          </p:cNvPr>
          <p:cNvSpPr txBox="1"/>
          <p:nvPr/>
        </p:nvSpPr>
        <p:spPr>
          <a:xfrm>
            <a:off x="5754454" y="1614514"/>
            <a:ext cx="338954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Thus, every time the method is called, three inputs must be given!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B586F1-F847-7147-8ACA-59BAEBFE6FA6}"/>
              </a:ext>
            </a:extLst>
          </p:cNvPr>
          <p:cNvSpPr/>
          <p:nvPr/>
        </p:nvSpPr>
        <p:spPr>
          <a:xfrm>
            <a:off x="2454225" y="5199761"/>
            <a:ext cx="776656" cy="347599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17D1C-499D-BF4C-932C-762F2603A47F}"/>
              </a:ext>
            </a:extLst>
          </p:cNvPr>
          <p:cNvSpPr txBox="1"/>
          <p:nvPr/>
        </p:nvSpPr>
        <p:spPr>
          <a:xfrm>
            <a:off x="2123618" y="3213493"/>
            <a:ext cx="568712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The method receives the </a:t>
            </a:r>
            <a:r>
              <a:rPr lang="en-US" sz="2400" dirty="0">
                <a:solidFill>
                  <a:srgbClr val="FF0000"/>
                </a:solidFill>
              </a:rPr>
              <a:t>first</a:t>
            </a:r>
            <a:r>
              <a:rPr lang="en-US" sz="2400" dirty="0">
                <a:solidFill>
                  <a:srgbClr val="0000FF"/>
                </a:solidFill>
              </a:rPr>
              <a:t> input in a box (aka as a variable), with the name </a:t>
            </a:r>
            <a:r>
              <a:rPr lang="en-US" sz="2400" dirty="0">
                <a:solidFill>
                  <a:srgbClr val="FF0000"/>
                </a:solidFill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3876127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4444678"/>
            <a:ext cx="7569772" cy="45141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3695627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println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public class FactorialExample extends ConsoleProgram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static final int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for(int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println(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int factorial(int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int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 (int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 i 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8315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26971547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Box 1"/>
          <p:cNvSpPr txBox="1">
            <a:spLocks noChangeArrowheads="1"/>
          </p:cNvSpPr>
          <p:nvPr/>
        </p:nvSpPr>
        <p:spPr bwMode="auto">
          <a:xfrm>
            <a:off x="725488" y="1843088"/>
            <a:ext cx="76930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600" b="1" i="1" dirty="0"/>
              <a:t>Civilization advances by extending the number of operations we can perform without thinking about them.</a:t>
            </a:r>
          </a:p>
          <a:p>
            <a:endParaRPr lang="en-US" sz="1800" dirty="0"/>
          </a:p>
          <a:p>
            <a:r>
              <a:rPr lang="en-US" sz="3600" dirty="0"/>
              <a:t>		-Alfred North Whitehead</a:t>
            </a:r>
          </a:p>
        </p:txBody>
      </p:sp>
    </p:spTree>
    <p:extLst>
      <p:ext uri="{BB962C8B-B14F-4D97-AF65-F5344CB8AC3E}">
        <p14:creationId xmlns:p14="http://schemas.microsoft.com/office/powerpoint/2010/main" val="14187604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method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37053" y="2899667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readInt(“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895385" y="3561111"/>
            <a:ext cx="4070195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.setFilled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(true);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89894" y="5819628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preventGlobalWarming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689217" y="4850981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add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method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E9CB-3948-EB4F-80CD-6A526E9DE723}"/>
              </a:ext>
            </a:extLst>
          </p:cNvPr>
          <p:cNvSpPr txBox="1"/>
          <p:nvPr/>
        </p:nvSpPr>
        <p:spPr>
          <a:xfrm>
            <a:off x="5274529" y="3490332"/>
            <a:ext cx="305543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“trace” this program on the board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For primitives: Variables are </a:t>
            </a:r>
            <a:r>
              <a:rPr lang="en-US" sz="5600" b="1" dirty="0"/>
              <a:t>not</a:t>
            </a:r>
            <a:r>
              <a:rPr lang="en-US" sz="5600" dirty="0"/>
              <a:t> passed when you use parameters. Values are passed 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EAFF1-8905-9747-8EA2-E791C5BAE7FC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26246-9A21-8C4B-A3FB-CE6DA980230D}"/>
              </a:ext>
            </a:extLst>
          </p:cNvPr>
          <p:cNvSpPr txBox="1"/>
          <p:nvPr/>
        </p:nvSpPr>
        <p:spPr>
          <a:xfrm>
            <a:off x="1025913" y="5096108"/>
            <a:ext cx="6835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Big difference with Java methods: </a:t>
            </a:r>
          </a:p>
          <a:p>
            <a:pPr algn="ctr"/>
            <a:r>
              <a:rPr lang="en-US" sz="2400" dirty="0"/>
              <a:t>Java methods can </a:t>
            </a:r>
            <a:r>
              <a:rPr lang="en-US" sz="2400" b="1" dirty="0"/>
              <a:t>take in data</a:t>
            </a:r>
            <a:r>
              <a:rPr lang="en-US" sz="2400" dirty="0"/>
              <a:t>, and can </a:t>
            </a:r>
            <a:r>
              <a:rPr lang="en-US" sz="2400" b="1" dirty="0"/>
              <a:t>return data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Illegal modifier for parameter goodbye, only final is permitted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Called on Objects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51103" y="2758223"/>
            <a:ext cx="6010508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= new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(20, 20);</a:t>
            </a:r>
          </a:p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.setColor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817649" y="3203963"/>
            <a:ext cx="49176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7287" y="5040352"/>
            <a:ext cx="130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</a:p>
        </p:txBody>
      </p:sp>
      <p:sp>
        <p:nvSpPr>
          <p:cNvPr id="3" name="Freeform 2"/>
          <p:cNvSpPr/>
          <p:nvPr/>
        </p:nvSpPr>
        <p:spPr>
          <a:xfrm>
            <a:off x="2185639" y="3667172"/>
            <a:ext cx="457200" cy="1350877"/>
          </a:xfrm>
          <a:custGeom>
            <a:avLst/>
            <a:gdLst>
              <a:gd name="connsiteX0" fmla="*/ 267629 w 457200"/>
              <a:gd name="connsiteY0" fmla="*/ 1350877 h 1350877"/>
              <a:gd name="connsiteX1" fmla="*/ 312234 w 457200"/>
              <a:gd name="connsiteY1" fmla="*/ 1306272 h 1350877"/>
              <a:gd name="connsiteX2" fmla="*/ 345688 w 457200"/>
              <a:gd name="connsiteY2" fmla="*/ 1250516 h 1350877"/>
              <a:gd name="connsiteX3" fmla="*/ 356839 w 457200"/>
              <a:gd name="connsiteY3" fmla="*/ 1217062 h 1350877"/>
              <a:gd name="connsiteX4" fmla="*/ 401444 w 457200"/>
              <a:gd name="connsiteY4" fmla="*/ 1139004 h 1350877"/>
              <a:gd name="connsiteX5" fmla="*/ 423746 w 457200"/>
              <a:gd name="connsiteY5" fmla="*/ 1072096 h 1350877"/>
              <a:gd name="connsiteX6" fmla="*/ 446049 w 457200"/>
              <a:gd name="connsiteY6" fmla="*/ 994038 h 1350877"/>
              <a:gd name="connsiteX7" fmla="*/ 457200 w 457200"/>
              <a:gd name="connsiteY7" fmla="*/ 927130 h 1350877"/>
              <a:gd name="connsiteX8" fmla="*/ 446049 w 457200"/>
              <a:gd name="connsiteY8" fmla="*/ 771013 h 1350877"/>
              <a:gd name="connsiteX9" fmla="*/ 423746 w 457200"/>
              <a:gd name="connsiteY9" fmla="*/ 737560 h 1350877"/>
              <a:gd name="connsiteX10" fmla="*/ 379141 w 457200"/>
              <a:gd name="connsiteY10" fmla="*/ 692955 h 1350877"/>
              <a:gd name="connsiteX11" fmla="*/ 323385 w 457200"/>
              <a:gd name="connsiteY11" fmla="*/ 637199 h 1350877"/>
              <a:gd name="connsiteX12" fmla="*/ 289932 w 457200"/>
              <a:gd name="connsiteY12" fmla="*/ 603745 h 1350877"/>
              <a:gd name="connsiteX13" fmla="*/ 267629 w 457200"/>
              <a:gd name="connsiteY13" fmla="*/ 581443 h 1350877"/>
              <a:gd name="connsiteX14" fmla="*/ 189571 w 457200"/>
              <a:gd name="connsiteY14" fmla="*/ 514535 h 1350877"/>
              <a:gd name="connsiteX15" fmla="*/ 144966 w 457200"/>
              <a:gd name="connsiteY15" fmla="*/ 469930 h 1350877"/>
              <a:gd name="connsiteX16" fmla="*/ 122663 w 457200"/>
              <a:gd name="connsiteY16" fmla="*/ 436477 h 1350877"/>
              <a:gd name="connsiteX17" fmla="*/ 78059 w 457200"/>
              <a:gd name="connsiteY17" fmla="*/ 380721 h 1350877"/>
              <a:gd name="connsiteX18" fmla="*/ 44605 w 457200"/>
              <a:gd name="connsiteY18" fmla="*/ 313813 h 1350877"/>
              <a:gd name="connsiteX19" fmla="*/ 55756 w 457200"/>
              <a:gd name="connsiteY19" fmla="*/ 90789 h 1350877"/>
              <a:gd name="connsiteX20" fmla="*/ 66907 w 457200"/>
              <a:gd name="connsiteY20" fmla="*/ 57335 h 1350877"/>
              <a:gd name="connsiteX21" fmla="*/ 89210 w 457200"/>
              <a:gd name="connsiteY21" fmla="*/ 35033 h 1350877"/>
              <a:gd name="connsiteX22" fmla="*/ 100361 w 457200"/>
              <a:gd name="connsiteY22" fmla="*/ 1579 h 1350877"/>
              <a:gd name="connsiteX23" fmla="*/ 78059 w 457200"/>
              <a:gd name="connsiteY23" fmla="*/ 23882 h 1350877"/>
              <a:gd name="connsiteX24" fmla="*/ 66907 w 457200"/>
              <a:gd name="connsiteY24" fmla="*/ 57335 h 1350877"/>
              <a:gd name="connsiteX25" fmla="*/ 44605 w 457200"/>
              <a:gd name="connsiteY25" fmla="*/ 90789 h 1350877"/>
              <a:gd name="connsiteX26" fmla="*/ 0 w 457200"/>
              <a:gd name="connsiteY26" fmla="*/ 135394 h 1350877"/>
              <a:gd name="connsiteX27" fmla="*/ 22302 w 457200"/>
              <a:gd name="connsiteY27" fmla="*/ 57335 h 1350877"/>
              <a:gd name="connsiteX28" fmla="*/ 66907 w 457200"/>
              <a:gd name="connsiteY28" fmla="*/ 12730 h 1350877"/>
              <a:gd name="connsiteX29" fmla="*/ 100361 w 457200"/>
              <a:gd name="connsiteY29" fmla="*/ 23882 h 1350877"/>
              <a:gd name="connsiteX30" fmla="*/ 178420 w 457200"/>
              <a:gd name="connsiteY30" fmla="*/ 135394 h 1350877"/>
              <a:gd name="connsiteX31" fmla="*/ 200722 w 457200"/>
              <a:gd name="connsiteY31" fmla="*/ 168848 h 1350877"/>
              <a:gd name="connsiteX32" fmla="*/ 223024 w 457200"/>
              <a:gd name="connsiteY32" fmla="*/ 202301 h 135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1350877">
                <a:moveTo>
                  <a:pt x="267629" y="1350877"/>
                </a:moveTo>
                <a:cubicBezTo>
                  <a:pt x="282497" y="1336009"/>
                  <a:pt x="300012" y="1323382"/>
                  <a:pt x="312234" y="1306272"/>
                </a:cubicBezTo>
                <a:cubicBezTo>
                  <a:pt x="384607" y="1204949"/>
                  <a:pt x="263289" y="1332912"/>
                  <a:pt x="345688" y="1250516"/>
                </a:cubicBezTo>
                <a:cubicBezTo>
                  <a:pt x="349405" y="1239365"/>
                  <a:pt x="351582" y="1227576"/>
                  <a:pt x="356839" y="1217062"/>
                </a:cubicBezTo>
                <a:cubicBezTo>
                  <a:pt x="397069" y="1136600"/>
                  <a:pt x="362347" y="1236746"/>
                  <a:pt x="401444" y="1139004"/>
                </a:cubicBezTo>
                <a:cubicBezTo>
                  <a:pt x="410175" y="1117176"/>
                  <a:pt x="416312" y="1094399"/>
                  <a:pt x="423746" y="1072096"/>
                </a:cubicBezTo>
                <a:cubicBezTo>
                  <a:pt x="434378" y="1040201"/>
                  <a:pt x="439045" y="1029057"/>
                  <a:pt x="446049" y="994038"/>
                </a:cubicBezTo>
                <a:cubicBezTo>
                  <a:pt x="450483" y="971867"/>
                  <a:pt x="453483" y="949433"/>
                  <a:pt x="457200" y="927130"/>
                </a:cubicBezTo>
                <a:cubicBezTo>
                  <a:pt x="453483" y="875091"/>
                  <a:pt x="455116" y="822391"/>
                  <a:pt x="446049" y="771013"/>
                </a:cubicBezTo>
                <a:cubicBezTo>
                  <a:pt x="443720" y="757815"/>
                  <a:pt x="432468" y="747735"/>
                  <a:pt x="423746" y="737560"/>
                </a:cubicBezTo>
                <a:cubicBezTo>
                  <a:pt x="410062" y="721595"/>
                  <a:pt x="394009" y="707823"/>
                  <a:pt x="379141" y="692955"/>
                </a:cubicBezTo>
                <a:lnTo>
                  <a:pt x="323385" y="637199"/>
                </a:lnTo>
                <a:lnTo>
                  <a:pt x="289932" y="603745"/>
                </a:lnTo>
                <a:cubicBezTo>
                  <a:pt x="282498" y="596311"/>
                  <a:pt x="276377" y="587275"/>
                  <a:pt x="267629" y="581443"/>
                </a:cubicBezTo>
                <a:cubicBezTo>
                  <a:pt x="216679" y="547475"/>
                  <a:pt x="243655" y="568618"/>
                  <a:pt x="189571" y="514535"/>
                </a:cubicBezTo>
                <a:lnTo>
                  <a:pt x="144966" y="469930"/>
                </a:lnTo>
                <a:cubicBezTo>
                  <a:pt x="137532" y="458779"/>
                  <a:pt x="131035" y="446942"/>
                  <a:pt x="122663" y="436477"/>
                </a:cubicBezTo>
                <a:cubicBezTo>
                  <a:pt x="95007" y="401907"/>
                  <a:pt x="100938" y="426478"/>
                  <a:pt x="78059" y="380721"/>
                </a:cubicBezTo>
                <a:cubicBezTo>
                  <a:pt x="31888" y="288380"/>
                  <a:pt x="108522" y="409691"/>
                  <a:pt x="44605" y="313813"/>
                </a:cubicBezTo>
                <a:cubicBezTo>
                  <a:pt x="48322" y="239472"/>
                  <a:pt x="49308" y="164943"/>
                  <a:pt x="55756" y="90789"/>
                </a:cubicBezTo>
                <a:cubicBezTo>
                  <a:pt x="56774" y="79079"/>
                  <a:pt x="60859" y="67414"/>
                  <a:pt x="66907" y="57335"/>
                </a:cubicBezTo>
                <a:cubicBezTo>
                  <a:pt x="72316" y="48320"/>
                  <a:pt x="81776" y="42467"/>
                  <a:pt x="89210" y="35033"/>
                </a:cubicBezTo>
                <a:cubicBezTo>
                  <a:pt x="92927" y="23882"/>
                  <a:pt x="108673" y="9891"/>
                  <a:pt x="100361" y="1579"/>
                </a:cubicBezTo>
                <a:cubicBezTo>
                  <a:pt x="92927" y="-5855"/>
                  <a:pt x="83468" y="14867"/>
                  <a:pt x="78059" y="23882"/>
                </a:cubicBezTo>
                <a:cubicBezTo>
                  <a:pt x="72011" y="33961"/>
                  <a:pt x="72164" y="46822"/>
                  <a:pt x="66907" y="57335"/>
                </a:cubicBezTo>
                <a:cubicBezTo>
                  <a:pt x="60913" y="69322"/>
                  <a:pt x="53327" y="80613"/>
                  <a:pt x="44605" y="90789"/>
                </a:cubicBezTo>
                <a:cubicBezTo>
                  <a:pt x="30921" y="106754"/>
                  <a:pt x="0" y="135394"/>
                  <a:pt x="0" y="135394"/>
                </a:cubicBezTo>
                <a:cubicBezTo>
                  <a:pt x="1166" y="130730"/>
                  <a:pt x="16149" y="65949"/>
                  <a:pt x="22302" y="57335"/>
                </a:cubicBezTo>
                <a:cubicBezTo>
                  <a:pt x="34524" y="40225"/>
                  <a:pt x="66907" y="12730"/>
                  <a:pt x="66907" y="12730"/>
                </a:cubicBezTo>
                <a:cubicBezTo>
                  <a:pt x="78058" y="16447"/>
                  <a:pt x="91331" y="16357"/>
                  <a:pt x="100361" y="23882"/>
                </a:cubicBezTo>
                <a:cubicBezTo>
                  <a:pt x="112745" y="34202"/>
                  <a:pt x="177087" y="133394"/>
                  <a:pt x="178420" y="135394"/>
                </a:cubicBezTo>
                <a:lnTo>
                  <a:pt x="200722" y="168848"/>
                </a:lnTo>
                <a:lnTo>
                  <a:pt x="223024" y="202301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61532" y="6488668"/>
            <a:ext cx="554748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We will talk about how </a:t>
            </a:r>
            <a:r>
              <a:rPr lang="en-US"/>
              <a:t>to define these later in the class</a:t>
            </a:r>
          </a:p>
        </p:txBody>
      </p:sp>
    </p:spTree>
    <p:extLst>
      <p:ext uri="{BB962C8B-B14F-4D97-AF65-F5344CB8AC3E}">
        <p14:creationId xmlns:p14="http://schemas.microsoft.com/office/powerpoint/2010/main" val="13313480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How To: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method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33971851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175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960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Square</a:t>
            </a:r>
          </a:p>
        </p:txBody>
      </p:sp>
    </p:spTree>
    <p:extLst>
      <p:ext uri="{BB962C8B-B14F-4D97-AF65-F5344CB8AC3E}">
        <p14:creationId xmlns:p14="http://schemas.microsoft.com/office/powerpoint/2010/main" val="22432879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3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2F1A4-3FAB-A84A-828B-7FE0D7CF5D6C}"/>
              </a:ext>
            </a:extLst>
          </p:cNvPr>
          <p:cNvSpPr txBox="1"/>
          <p:nvPr/>
        </p:nvSpPr>
        <p:spPr>
          <a:xfrm rot="21299838">
            <a:off x="3604952" y="3992137"/>
            <a:ext cx="157927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runToaster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EFC02-0C97-9845-A626-DA8AED5072D7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170855429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819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(</a:t>
            </a:r>
            <a:r>
              <a:rPr lang="en-US" sz="2200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)root;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464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Design and implement a Java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Extra Exercise</a:t>
            </a: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D11BC-3677-3245-BCF9-8A98DA915F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16733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2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534652-7812-D446-8D82-E0D8D75F3F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604383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CCF9981-DFE0-8840-8DFF-9CBEEEC796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51029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46FF02C-1B3B-3C4F-B6E5-C85893CEB7A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849913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5192F9-ABC8-B74D-8C02-157BBE9633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439432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9A77541-C737-5846-990C-63C20DE599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2706268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B111997-B39F-EC40-BB80-761EFA2EEE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E50-C657-5244-9D8D-6D61A27FFA8A}"/>
              </a:ext>
            </a:extLst>
          </p:cNvPr>
          <p:cNvSpPr txBox="1"/>
          <p:nvPr/>
        </p:nvSpPr>
        <p:spPr>
          <a:xfrm>
            <a:off x="602166" y="6399458"/>
            <a:ext cx="77464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You don’t need a second toaster if you want to toast bagels. Use the same one.</a:t>
            </a:r>
          </a:p>
        </p:txBody>
      </p:sp>
    </p:spTree>
    <p:extLst>
      <p:ext uri="{BB962C8B-B14F-4D97-AF65-F5344CB8AC3E}">
        <p14:creationId xmlns:p14="http://schemas.microsoft.com/office/powerpoint/2010/main" val="3405485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DB2D7C5-9294-8647-A1DA-C78F12FC33D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502567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19E6D5-F6E4-9646-B813-3196E395C8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260945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AE1ABFA-B38D-694F-8341-0652C5F1F3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401550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6B0D17-9A4F-E444-A86A-9FCEEFADB53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64570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79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AD5F7CC-AF3C-874B-A6EB-52DD5A92F9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920553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3783015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1621776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912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95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114745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visibility  type 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nameOfMethod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		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visibility: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private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or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public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type: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type returned by method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(e.g., </a:t>
            </a:r>
            <a:r>
              <a:rPr lang="en-US" sz="2400" b="1" dirty="0" err="1">
                <a:solidFill>
                  <a:srgbClr val="010000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,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double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, </a:t>
            </a:r>
            <a:r>
              <a:rPr lang="en-US" sz="2400" i="1" dirty="0">
                <a:solidFill>
                  <a:srgbClr val="010000"/>
                </a:solidFill>
                <a:latin typeface="Times" charset="0"/>
                <a:cs typeface="Times" charset="0"/>
              </a:rPr>
              <a:t>etc.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Can be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to indicate that nothing is returned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method</a:t>
            </a:r>
            <a:endParaRPr lang="en-US" sz="2400" b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Formally</a:t>
            </a:r>
          </a:p>
        </p:txBody>
      </p:sp>
    </p:spTree>
    <p:extLst>
      <p:ext uri="{BB962C8B-B14F-4D97-AF65-F5344CB8AC3E}">
        <p14:creationId xmlns:p14="http://schemas.microsoft.com/office/powerpoint/2010/main" val="25966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Output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"/>
          <p:cNvGraphicFramePr>
            <a:graphicFrameLocks noGrp="1"/>
          </p:cNvGraphicFramePr>
          <p:nvPr>
            <p:extLst/>
          </p:nvPr>
        </p:nvGraphicFramePr>
        <p:xfrm>
          <a:off x="609600" y="1812925"/>
          <a:ext cx="8001000" cy="1464946"/>
        </p:xfrm>
        <a:graphic>
          <a:graphicData uri="http://schemas.openxmlformats.org/drawingml/2006/table">
            <a:tbl>
              <a:tblPr/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not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!(2 ==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&amp;&amp;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&amp;&amp; (-1 &lt; 5)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||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|| (-1 &lt; 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292" y="3960200"/>
            <a:ext cx="7887416" cy="228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4341813" algn="l"/>
              </a:tabLst>
            </a:pPr>
            <a:r>
              <a:rPr lang="en-US" altLang="x-none" sz="2400" dirty="0"/>
              <a:t>Cannot "chain" tests as in algebra; use &amp;&amp; or || instead</a:t>
            </a:r>
          </a:p>
          <a:p>
            <a:pPr algn="l">
              <a:tabLst>
                <a:tab pos="4341813" algn="l"/>
              </a:tabLst>
            </a:pPr>
            <a:endParaRPr lang="en-US" altLang="x-none" sz="2400" b="1" dirty="0">
              <a:latin typeface="Courier New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assume x is 15	// correct version</a:t>
            </a: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&lt;= 10	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&amp;&amp; 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x &lt;= 10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true   &lt;= 10	</a:t>
            </a:r>
            <a:r>
              <a:rPr lang="en-US" altLang="x-none" sz="2400" b="1" dirty="0">
                <a:latin typeface="Courier" charset="0"/>
                <a:ea typeface="Courier" charset="0"/>
                <a:cs typeface="Courier" charset="0"/>
              </a:rPr>
              <a:t>true   &amp;&amp; false</a:t>
            </a:r>
            <a:endParaRPr lang="en-US" altLang="x-none" sz="2400" b="1" dirty="0">
              <a:solidFill>
                <a:srgbClr val="8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Error!	</a:t>
            </a:r>
            <a:r>
              <a:rPr lang="en-US" altLang="x-none" sz="2400" dirty="0">
                <a:solidFill>
                  <a:srgbClr val="003399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777" y="1383268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order of precedence: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Logical Operators</a:t>
            </a:r>
          </a:p>
        </p:txBody>
      </p:sp>
    </p:spTree>
    <p:extLst>
      <p:ext uri="{BB962C8B-B14F-4D97-AF65-F5344CB8AC3E}">
        <p14:creationId xmlns:p14="http://schemas.microsoft.com/office/powerpoint/2010/main" val="1626797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555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method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single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6777" y="5020325"/>
            <a:ext cx="4019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statement is necessary because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average</a:t>
            </a:r>
            <a:r>
              <a:rPr lang="en-US" sz="2400" dirty="0">
                <a:solidFill>
                  <a:srgbClr val="0000FF"/>
                </a:solidFill>
              </a:rPr>
              <a:t> promised to return a double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412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“call”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1381" y="1555254"/>
            <a:ext cx="1522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arguments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50420" y="2116457"/>
            <a:ext cx="1728439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7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171776" y="1616473"/>
            <a:ext cx="352010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9591" y="1073350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379" y="1060708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Return Type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38523" y="1627625"/>
            <a:ext cx="970502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1840" y="3173296"/>
            <a:ext cx="434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method ends it “returns”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6182" y="2954165"/>
            <a:ext cx="61167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7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Parameters let you provide a method some information when you are calling it.</a:t>
            </a:r>
          </a:p>
        </p:txBody>
      </p:sp>
    </p:spTree>
    <p:extLst>
      <p:ext uri="{BB962C8B-B14F-4D97-AF65-F5344CB8AC3E}">
        <p14:creationId xmlns:p14="http://schemas.microsoft.com/office/powerpoint/2010/main" val="910492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57" y="504967"/>
            <a:ext cx="4405693" cy="3340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0713" y="6027003"/>
            <a:ext cx="405091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*know your logical precedence</a:t>
            </a:r>
          </a:p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6E38BB-62FA-F64F-B496-74B4C70F324F}"/>
              </a:ext>
            </a:extLst>
          </p:cNvPr>
          <p:cNvSpPr/>
          <p:nvPr/>
        </p:nvSpPr>
        <p:spPr>
          <a:xfrm>
            <a:off x="1337762" y="4240622"/>
            <a:ext cx="68210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food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drinks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isAllowed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!food || drinks;</a:t>
            </a:r>
          </a:p>
        </p:txBody>
      </p:sp>
    </p:spTree>
    <p:extLst>
      <p:ext uri="{BB962C8B-B14F-4D97-AF65-F5344CB8AC3E}">
        <p14:creationId xmlns:p14="http://schemas.microsoft.com/office/powerpoint/2010/main" val="3197334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67630" y="4545980"/>
            <a:ext cx="33565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54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4947424"/>
            <a:ext cx="2631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3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34178" y="2338038"/>
            <a:ext cx="47950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32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2706028"/>
            <a:ext cx="534143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50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58646" y="3085170"/>
            <a:ext cx="76608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1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78782" y="3442009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15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80948" y="4947424"/>
            <a:ext cx="2609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98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312236" y="5315415"/>
            <a:ext cx="36798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8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74" y="1101028"/>
            <a:ext cx="3175000" cy="425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3429" y="994317"/>
            <a:ext cx="3722649" cy="434711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George Boole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3337" y="5609065"/>
            <a:ext cx="4637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English Mathematician 1815 </a:t>
            </a:r>
            <a:r>
              <a:rPr lang="mr-IN" sz="2400" dirty="0"/>
              <a:t>–</a:t>
            </a:r>
            <a:r>
              <a:rPr lang="en-US" sz="2400" dirty="0"/>
              <a:t> 1864</a:t>
            </a:r>
          </a:p>
          <a:p>
            <a:pPr algn="ctr"/>
            <a:r>
              <a:rPr lang="en-US" sz="2400" dirty="0"/>
              <a:t>Boole died of being too cool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50741" y="2141034"/>
            <a:ext cx="1561171" cy="356839"/>
            <a:chOff x="1750741" y="2141034"/>
            <a:chExt cx="1561171" cy="356839"/>
          </a:xfrm>
        </p:grpSpPr>
        <p:sp>
          <p:nvSpPr>
            <p:cNvPr id="8" name="Freeform 7"/>
            <p:cNvSpPr/>
            <p:nvPr/>
          </p:nvSpPr>
          <p:spPr>
            <a:xfrm>
              <a:off x="1806498" y="2141034"/>
              <a:ext cx="1505414" cy="356839"/>
            </a:xfrm>
            <a:custGeom>
              <a:avLst/>
              <a:gdLst>
                <a:gd name="connsiteX0" fmla="*/ 1505414 w 1505414"/>
                <a:gd name="connsiteY0" fmla="*/ 0 h 356839"/>
                <a:gd name="connsiteX1" fmla="*/ 1449658 w 1505414"/>
                <a:gd name="connsiteY1" fmla="*/ 11151 h 356839"/>
                <a:gd name="connsiteX2" fmla="*/ 323385 w 1505414"/>
                <a:gd name="connsiteY2" fmla="*/ 22303 h 356839"/>
                <a:gd name="connsiteX3" fmla="*/ 334536 w 1505414"/>
                <a:gd name="connsiteY3" fmla="*/ 144966 h 356839"/>
                <a:gd name="connsiteX4" fmla="*/ 356839 w 1505414"/>
                <a:gd name="connsiteY4" fmla="*/ 234176 h 356839"/>
                <a:gd name="connsiteX5" fmla="*/ 423746 w 1505414"/>
                <a:gd name="connsiteY5" fmla="*/ 312234 h 356839"/>
                <a:gd name="connsiteX6" fmla="*/ 457200 w 1505414"/>
                <a:gd name="connsiteY6" fmla="*/ 323386 h 356839"/>
                <a:gd name="connsiteX7" fmla="*/ 524107 w 1505414"/>
                <a:gd name="connsiteY7" fmla="*/ 356839 h 356839"/>
                <a:gd name="connsiteX8" fmla="*/ 657922 w 1505414"/>
                <a:gd name="connsiteY8" fmla="*/ 345688 h 356839"/>
                <a:gd name="connsiteX9" fmla="*/ 691375 w 1505414"/>
                <a:gd name="connsiteY9" fmla="*/ 334537 h 356839"/>
                <a:gd name="connsiteX10" fmla="*/ 713678 w 1505414"/>
                <a:gd name="connsiteY10" fmla="*/ 312234 h 356839"/>
                <a:gd name="connsiteX11" fmla="*/ 735980 w 1505414"/>
                <a:gd name="connsiteY11" fmla="*/ 278781 h 356839"/>
                <a:gd name="connsiteX12" fmla="*/ 769434 w 1505414"/>
                <a:gd name="connsiteY12" fmla="*/ 122664 h 356839"/>
                <a:gd name="connsiteX13" fmla="*/ 758282 w 1505414"/>
                <a:gd name="connsiteY13" fmla="*/ 44605 h 356839"/>
                <a:gd name="connsiteX14" fmla="*/ 524107 w 1505414"/>
                <a:gd name="connsiteY14" fmla="*/ 55756 h 356839"/>
                <a:gd name="connsiteX15" fmla="*/ 78058 w 1505414"/>
                <a:gd name="connsiteY15" fmla="*/ 66907 h 356839"/>
                <a:gd name="connsiteX16" fmla="*/ 22302 w 1505414"/>
                <a:gd name="connsiteY16" fmla="*/ 111512 h 356839"/>
                <a:gd name="connsiteX17" fmla="*/ 0 w 1505414"/>
                <a:gd name="connsiteY17" fmla="*/ 133815 h 356839"/>
                <a:gd name="connsiteX18" fmla="*/ 11151 w 1505414"/>
                <a:gd name="connsiteY18" fmla="*/ 267629 h 356839"/>
                <a:gd name="connsiteX19" fmla="*/ 33453 w 1505414"/>
                <a:gd name="connsiteY19" fmla="*/ 289932 h 356839"/>
                <a:gd name="connsiteX20" fmla="*/ 78058 w 1505414"/>
                <a:gd name="connsiteY20" fmla="*/ 278781 h 356839"/>
                <a:gd name="connsiteX21" fmla="*/ 144965 w 1505414"/>
                <a:gd name="connsiteY21" fmla="*/ 245327 h 356839"/>
                <a:gd name="connsiteX22" fmla="*/ 189570 w 1505414"/>
                <a:gd name="connsiteY22" fmla="*/ 200722 h 356839"/>
                <a:gd name="connsiteX23" fmla="*/ 200722 w 1505414"/>
                <a:gd name="connsiteY23" fmla="*/ 66907 h 35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05414" h="356839">
                  <a:moveTo>
                    <a:pt x="1505414" y="0"/>
                  </a:moveTo>
                  <a:cubicBezTo>
                    <a:pt x="1486829" y="3717"/>
                    <a:pt x="1468608" y="10793"/>
                    <a:pt x="1449658" y="11151"/>
                  </a:cubicBezTo>
                  <a:cubicBezTo>
                    <a:pt x="1074282" y="18234"/>
                    <a:pt x="696153" y="-22429"/>
                    <a:pt x="323385" y="22303"/>
                  </a:cubicBezTo>
                  <a:cubicBezTo>
                    <a:pt x="282621" y="27195"/>
                    <a:pt x="329444" y="104227"/>
                    <a:pt x="334536" y="144966"/>
                  </a:cubicBezTo>
                  <a:cubicBezTo>
                    <a:pt x="336657" y="161936"/>
                    <a:pt x="346723" y="213944"/>
                    <a:pt x="356839" y="234176"/>
                  </a:cubicBezTo>
                  <a:cubicBezTo>
                    <a:pt x="366827" y="254153"/>
                    <a:pt x="407284" y="306746"/>
                    <a:pt x="423746" y="312234"/>
                  </a:cubicBezTo>
                  <a:cubicBezTo>
                    <a:pt x="434897" y="315951"/>
                    <a:pt x="446686" y="318129"/>
                    <a:pt x="457200" y="323386"/>
                  </a:cubicBezTo>
                  <a:cubicBezTo>
                    <a:pt x="543660" y="366617"/>
                    <a:pt x="440025" y="328813"/>
                    <a:pt x="524107" y="356839"/>
                  </a:cubicBezTo>
                  <a:cubicBezTo>
                    <a:pt x="568712" y="353122"/>
                    <a:pt x="613555" y="351603"/>
                    <a:pt x="657922" y="345688"/>
                  </a:cubicBezTo>
                  <a:cubicBezTo>
                    <a:pt x="669573" y="344135"/>
                    <a:pt x="681296" y="340585"/>
                    <a:pt x="691375" y="334537"/>
                  </a:cubicBezTo>
                  <a:cubicBezTo>
                    <a:pt x="700390" y="329128"/>
                    <a:pt x="707110" y="320444"/>
                    <a:pt x="713678" y="312234"/>
                  </a:cubicBezTo>
                  <a:cubicBezTo>
                    <a:pt x="722050" y="301769"/>
                    <a:pt x="728546" y="289932"/>
                    <a:pt x="735980" y="278781"/>
                  </a:cubicBezTo>
                  <a:cubicBezTo>
                    <a:pt x="767758" y="183443"/>
                    <a:pt x="755366" y="235200"/>
                    <a:pt x="769434" y="122664"/>
                  </a:cubicBezTo>
                  <a:cubicBezTo>
                    <a:pt x="765717" y="96644"/>
                    <a:pt x="783640" y="51521"/>
                    <a:pt x="758282" y="44605"/>
                  </a:cubicBezTo>
                  <a:cubicBezTo>
                    <a:pt x="682889" y="24043"/>
                    <a:pt x="602212" y="53195"/>
                    <a:pt x="524107" y="55756"/>
                  </a:cubicBezTo>
                  <a:lnTo>
                    <a:pt x="78058" y="66907"/>
                  </a:lnTo>
                  <a:cubicBezTo>
                    <a:pt x="24210" y="120758"/>
                    <a:pt x="92638" y="55243"/>
                    <a:pt x="22302" y="111512"/>
                  </a:cubicBezTo>
                  <a:cubicBezTo>
                    <a:pt x="14092" y="118080"/>
                    <a:pt x="7434" y="126381"/>
                    <a:pt x="0" y="133815"/>
                  </a:cubicBezTo>
                  <a:cubicBezTo>
                    <a:pt x="3717" y="178420"/>
                    <a:pt x="1773" y="223863"/>
                    <a:pt x="11151" y="267629"/>
                  </a:cubicBezTo>
                  <a:cubicBezTo>
                    <a:pt x="13354" y="277909"/>
                    <a:pt x="23083" y="288203"/>
                    <a:pt x="33453" y="289932"/>
                  </a:cubicBezTo>
                  <a:cubicBezTo>
                    <a:pt x="48570" y="292452"/>
                    <a:pt x="63322" y="282991"/>
                    <a:pt x="78058" y="278781"/>
                  </a:cubicBezTo>
                  <a:cubicBezTo>
                    <a:pt x="107737" y="270301"/>
                    <a:pt x="120531" y="266271"/>
                    <a:pt x="144965" y="245327"/>
                  </a:cubicBezTo>
                  <a:cubicBezTo>
                    <a:pt x="160930" y="231643"/>
                    <a:pt x="189570" y="200722"/>
                    <a:pt x="189570" y="200722"/>
                  </a:cubicBezTo>
                  <a:cubicBezTo>
                    <a:pt x="211302" y="135531"/>
                    <a:pt x="200722" y="179023"/>
                    <a:pt x="200722" y="66907"/>
                  </a:cubicBezTo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750741" y="2148342"/>
              <a:ext cx="270875" cy="215717"/>
            </a:xfrm>
            <a:custGeom>
              <a:avLst/>
              <a:gdLst>
                <a:gd name="connsiteX0" fmla="*/ 256479 w 270875"/>
                <a:gd name="connsiteY0" fmla="*/ 3843 h 215717"/>
                <a:gd name="connsiteX1" fmla="*/ 111513 w 270875"/>
                <a:gd name="connsiteY1" fmla="*/ 14995 h 215717"/>
                <a:gd name="connsiteX2" fmla="*/ 0 w 270875"/>
                <a:gd name="connsiteY2" fmla="*/ 37297 h 215717"/>
                <a:gd name="connsiteX3" fmla="*/ 22303 w 270875"/>
                <a:gd name="connsiteY3" fmla="*/ 104204 h 215717"/>
                <a:gd name="connsiteX4" fmla="*/ 33454 w 270875"/>
                <a:gd name="connsiteY4" fmla="*/ 171112 h 215717"/>
                <a:gd name="connsiteX5" fmla="*/ 78059 w 270875"/>
                <a:gd name="connsiteY5" fmla="*/ 215717 h 215717"/>
                <a:gd name="connsiteX6" fmla="*/ 133815 w 270875"/>
                <a:gd name="connsiteY6" fmla="*/ 204565 h 215717"/>
                <a:gd name="connsiteX7" fmla="*/ 156118 w 270875"/>
                <a:gd name="connsiteY7" fmla="*/ 182263 h 215717"/>
                <a:gd name="connsiteX8" fmla="*/ 211874 w 270875"/>
                <a:gd name="connsiteY8" fmla="*/ 137658 h 215717"/>
                <a:gd name="connsiteX9" fmla="*/ 256479 w 270875"/>
                <a:gd name="connsiteY9" fmla="*/ 81902 h 215717"/>
                <a:gd name="connsiteX10" fmla="*/ 256479 w 270875"/>
                <a:gd name="connsiteY10" fmla="*/ 3843 h 21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875" h="215717">
                  <a:moveTo>
                    <a:pt x="256479" y="3843"/>
                  </a:moveTo>
                  <a:cubicBezTo>
                    <a:pt x="232318" y="-7308"/>
                    <a:pt x="159571" y="8727"/>
                    <a:pt x="111513" y="14995"/>
                  </a:cubicBezTo>
                  <a:cubicBezTo>
                    <a:pt x="73924" y="19898"/>
                    <a:pt x="0" y="37297"/>
                    <a:pt x="0" y="37297"/>
                  </a:cubicBezTo>
                  <a:cubicBezTo>
                    <a:pt x="7434" y="59599"/>
                    <a:pt x="18438" y="81015"/>
                    <a:pt x="22303" y="104204"/>
                  </a:cubicBezTo>
                  <a:cubicBezTo>
                    <a:pt x="26020" y="126507"/>
                    <a:pt x="23342" y="150889"/>
                    <a:pt x="33454" y="171112"/>
                  </a:cubicBezTo>
                  <a:cubicBezTo>
                    <a:pt x="42857" y="189919"/>
                    <a:pt x="78059" y="215717"/>
                    <a:pt x="78059" y="215717"/>
                  </a:cubicBezTo>
                  <a:cubicBezTo>
                    <a:pt x="96644" y="212000"/>
                    <a:pt x="116394" y="212031"/>
                    <a:pt x="133815" y="204565"/>
                  </a:cubicBezTo>
                  <a:cubicBezTo>
                    <a:pt x="143478" y="200424"/>
                    <a:pt x="147908" y="188831"/>
                    <a:pt x="156118" y="182263"/>
                  </a:cubicBezTo>
                  <a:cubicBezTo>
                    <a:pt x="188310" y="156509"/>
                    <a:pt x="187946" y="167568"/>
                    <a:pt x="211874" y="137658"/>
                  </a:cubicBezTo>
                  <a:cubicBezTo>
                    <a:pt x="268143" y="67322"/>
                    <a:pt x="202628" y="135750"/>
                    <a:pt x="256479" y="81902"/>
                  </a:cubicBezTo>
                  <a:cubicBezTo>
                    <a:pt x="269981" y="41395"/>
                    <a:pt x="280640" y="14994"/>
                    <a:pt x="256479" y="384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38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77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301083" y="5151862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3738688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769434" y="5519853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1151080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2672576" y="2315736"/>
            <a:ext cx="397355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1655835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5118411" y="2315736"/>
            <a:ext cx="137160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39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5118411" y="2315736"/>
            <a:ext cx="137160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93797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858646" y="2683727"/>
            <a:ext cx="236405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97112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1393904" y="3074020"/>
            <a:ext cx="39809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39099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8342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Game Show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079500"/>
            <a:ext cx="7924800" cy="469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1544" y="3067291"/>
            <a:ext cx="567160" cy="3472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31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38152138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858644" y="5527289"/>
            <a:ext cx="308888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819008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5872976"/>
            <a:ext cx="31223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3121526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5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6478" y="4423318"/>
            <a:ext cx="334536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33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757961" y="4791308"/>
            <a:ext cx="306658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63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021981" y="2338040"/>
            <a:ext cx="475041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meteresToCm</a:t>
            </a:r>
            <a:r>
              <a:rPr lang="en-US" dirty="0"/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1435644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5129561" y="2338040"/>
            <a:ext cx="264283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meteresToCm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3679600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903250" y="2694879"/>
            <a:ext cx="378026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meteresToCm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C68-9608-3C42-99D2-7305E4B091EA}"/>
              </a:ext>
            </a:extLst>
          </p:cNvPr>
          <p:cNvSpPr txBox="1"/>
          <p:nvPr/>
        </p:nvSpPr>
        <p:spPr>
          <a:xfrm>
            <a:off x="4828476" y="269859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287357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01884" y="902827"/>
            <a:ext cx="8090704" cy="32524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736089" y="4572001"/>
            <a:ext cx="3290953" cy="1811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Choose a Door</a:t>
            </a:r>
          </a:p>
        </p:txBody>
      </p:sp>
      <p:sp>
        <p:nvSpPr>
          <p:cNvPr id="6" name="Rectangle 5"/>
          <p:cNvSpPr/>
          <p:nvPr/>
        </p:nvSpPr>
        <p:spPr>
          <a:xfrm>
            <a:off x="916868" y="963795"/>
            <a:ext cx="10104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"Door: 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while the input is invalid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while</a:t>
            </a:r>
            <a:r>
              <a:rPr lang="en-US" sz="2400" dirty="0">
                <a:latin typeface="Courier"/>
                <a:cs typeface="Courier"/>
              </a:rPr>
              <a:t>(door &lt; 1 || door &gt; 3) {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tell the user the input was invalid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"Invalid door!"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ask for a new input</a:t>
            </a:r>
          </a:p>
          <a:p>
            <a:r>
              <a:rPr lang="en-US" sz="2400" dirty="0">
                <a:latin typeface="Courier"/>
                <a:cs typeface="Courier"/>
              </a:rPr>
              <a:t>	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("Door: ");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7229" y="4722942"/>
            <a:ext cx="277117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dirty="0">
                <a:latin typeface="Courier"/>
                <a:cs typeface="Courier"/>
              </a:rPr>
              <a:t>||		or</a:t>
            </a:r>
          </a:p>
          <a:p>
            <a:r>
              <a:rPr lang="en-US" sz="4300" dirty="0">
                <a:latin typeface="Courier"/>
                <a:cs typeface="Courier"/>
              </a:rPr>
              <a:t>&amp;&amp;		and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34640" y="1723539"/>
            <a:ext cx="1692408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07945" y="1716362"/>
            <a:ext cx="1579397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9" grpId="0" animBg="1"/>
      <p:bldP spid="9" grpId="1" animBg="1"/>
      <p:bldP spid="14" grpId="0" animBg="1"/>
      <p:bldP spid="14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769113" y="4780157"/>
            <a:ext cx="312234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AE7FB-D633-9D47-8DFC-454BF763B86E}"/>
              </a:ext>
            </a:extLst>
          </p:cNvPr>
          <p:cNvSpPr txBox="1"/>
          <p:nvPr/>
        </p:nvSpPr>
        <p:spPr>
          <a:xfrm>
            <a:off x="5084955" y="430437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2637357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69795" y="4780157"/>
            <a:ext cx="602165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AE7FB-D633-9D47-8DFC-454BF763B86E}"/>
              </a:ext>
            </a:extLst>
          </p:cNvPr>
          <p:cNvSpPr txBox="1"/>
          <p:nvPr/>
        </p:nvSpPr>
        <p:spPr>
          <a:xfrm>
            <a:off x="5084955" y="430437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30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36343" y="5159298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348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9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046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6479" y="5148147"/>
            <a:ext cx="33565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19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36341" y="5493835"/>
            <a:ext cx="438242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703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22702" y="5504986"/>
            <a:ext cx="199606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5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257159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497872" y="2338040"/>
            <a:ext cx="439358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722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89610" y="2338040"/>
            <a:ext cx="335651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322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89610" y="2338040"/>
            <a:ext cx="335651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86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89610" y="2338040"/>
            <a:ext cx="335651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05928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69796" y="2672576"/>
            <a:ext cx="343457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73144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07917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003289" y="30442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700764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11553" y="5516137"/>
            <a:ext cx="19849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248616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AFE77-72A4-DA46-B6E6-820ACB03D941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15D79-38BC-044F-ACF0-FEF529FD2D9F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A1DC-4B95-1644-8A44-8964820012AD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20AE2-D7E1-FA42-B56E-BF7D44850FC7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6CC9C-A4D9-8A49-BB17-8C6A656D3AA6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4FD44-9BBA-9C4E-8DC0-E9E6FC60CF28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99684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11553" y="5516137"/>
            <a:ext cx="19849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248616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834740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25191" y="5516137"/>
            <a:ext cx="437127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248616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62034739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</TotalTime>
  <Words>7483</Words>
  <Application>Microsoft Macintosh PowerPoint</Application>
  <PresentationFormat>On-screen Show (4:3)</PresentationFormat>
  <Paragraphs>2057</Paragraphs>
  <Slides>182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182</vt:i4>
      </vt:variant>
    </vt:vector>
  </HeadingPairs>
  <TitlesOfParts>
    <vt:vector size="201" baseType="lpstr">
      <vt:lpstr>ＭＳ Ｐゴシック</vt:lpstr>
      <vt:lpstr>Arial</vt:lpstr>
      <vt:lpstr>Calibri</vt:lpstr>
      <vt:lpstr>Century Gothic</vt:lpstr>
      <vt:lpstr>Chalkboard</vt:lpstr>
      <vt:lpstr>Charcoal CY</vt:lpstr>
      <vt:lpstr>Consolas</vt:lpstr>
      <vt:lpstr>Courier</vt:lpstr>
      <vt:lpstr>Courier New</vt:lpstr>
      <vt:lpstr>Helvetica</vt:lpstr>
      <vt:lpstr>Helvetica Neue</vt:lpstr>
      <vt:lpstr>Mangal</vt:lpstr>
      <vt:lpstr>Menlo</vt:lpstr>
      <vt:lpstr>Monotype Sorts</vt:lpstr>
      <vt:lpstr>Times</vt:lpstr>
      <vt:lpstr>Times New Roman</vt:lpstr>
      <vt:lpstr>Wingdings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56</cp:revision>
  <cp:lastPrinted>2018-01-24T22:54:05Z</cp:lastPrinted>
  <dcterms:created xsi:type="dcterms:W3CDTF">2016-06-22T10:46:22Z</dcterms:created>
  <dcterms:modified xsi:type="dcterms:W3CDTF">2019-01-23T23:21:00Z</dcterms:modified>
</cp:coreProperties>
</file>